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5" r:id="rId4"/>
    <p:sldId id="274" r:id="rId5"/>
    <p:sldId id="276" r:id="rId6"/>
    <p:sldId id="277" r:id="rId7"/>
    <p:sldId id="257" r:id="rId8"/>
    <p:sldId id="260" r:id="rId9"/>
    <p:sldId id="261" r:id="rId10"/>
    <p:sldId id="278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3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EA6D9-3C0F-453F-97A5-EF16D8E85324}" type="datetimeFigureOut">
              <a:rPr lang="en-US" smtClean="0"/>
              <a:pPr/>
              <a:t>9/19/2020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B34D9-FB4F-4834-9C5B-BE86530675A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470025"/>
          </a:xfrm>
        </p:spPr>
        <p:txBody>
          <a:bodyPr/>
          <a:lstStyle/>
          <a:p>
            <a:r>
              <a:rPr lang="en-US" b="1"/>
              <a:t>ВОЂСТВО/ЛИДЕРСТВО</a:t>
            </a:r>
            <a:r>
              <a:rPr lang="en-US"/>
              <a:t/>
            </a:r>
            <a:br>
              <a:rPr lang="en-US"/>
            </a:b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638800"/>
            <a:ext cx="6400800" cy="1752600"/>
          </a:xfrm>
        </p:spPr>
        <p:txBody>
          <a:bodyPr/>
          <a:lstStyle/>
          <a:p>
            <a:endParaRPr lang="sr-Cyrl-R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38300"/>
            <a:ext cx="60960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94"/>
    </mc:Choice>
    <mc:Fallback xmlns="">
      <p:transition spd="slow" advTm="2119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sr-Cyrl-BA" sz="3600" dirty="0" smtClean="0"/>
              <a:t>Разлике између менаџера и лидера</a:t>
            </a:r>
            <a:endParaRPr lang="sr-Cyrl-R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867400"/>
          </a:xfrm>
        </p:spPr>
        <p:txBody>
          <a:bodyPr numCol="2"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sr-Cyrl-BA" sz="2400" b="1" dirty="0" smtClean="0"/>
              <a:t>Менаџер </a:t>
            </a:r>
            <a:r>
              <a:rPr lang="sr-Cyrl-BA" sz="2400" dirty="0" smtClean="0"/>
              <a:t>  </a:t>
            </a:r>
          </a:p>
          <a:p>
            <a:pPr>
              <a:buFont typeface="Wingdings" pitchFamily="2" charset="2"/>
              <a:buChar char="q"/>
            </a:pPr>
            <a:endParaRPr lang="sr-Cyrl-BA" sz="2400" dirty="0" smtClean="0"/>
          </a:p>
          <a:p>
            <a:r>
              <a:rPr lang="sr-Cyrl-BA" sz="2000" dirty="0" smtClean="0"/>
              <a:t>Администратор</a:t>
            </a:r>
          </a:p>
          <a:p>
            <a:r>
              <a:rPr lang="sr-Cyrl-BA" sz="2000" dirty="0" smtClean="0"/>
              <a:t>Поручује/шаље поруке</a:t>
            </a:r>
          </a:p>
          <a:p>
            <a:r>
              <a:rPr lang="sr-Cyrl-BA" sz="2000" dirty="0" smtClean="0"/>
              <a:t>Ради према задатим циљевима</a:t>
            </a:r>
          </a:p>
          <a:p>
            <a:r>
              <a:rPr lang="sr-Cyrl-BA" sz="2000" dirty="0" smtClean="0"/>
              <a:t>План – основа дејства</a:t>
            </a:r>
          </a:p>
          <a:p>
            <a:r>
              <a:rPr lang="sr-Cyrl-BA" sz="2000" dirty="0" smtClean="0"/>
              <a:t>Ослања се на систем</a:t>
            </a:r>
          </a:p>
          <a:p>
            <a:r>
              <a:rPr lang="sr-Cyrl-BA" sz="2000" dirty="0" smtClean="0"/>
              <a:t>Користи закључке</a:t>
            </a:r>
          </a:p>
          <a:p>
            <a:r>
              <a:rPr lang="sr-Cyrl-BA" sz="2000" dirty="0" smtClean="0"/>
              <a:t>Контролише</a:t>
            </a:r>
          </a:p>
          <a:p>
            <a:r>
              <a:rPr lang="sr-Cyrl-BA" sz="2000" dirty="0" smtClean="0"/>
              <a:t>Подржава покрет</a:t>
            </a:r>
          </a:p>
          <a:p>
            <a:r>
              <a:rPr lang="sr-Cyrl-BA" sz="2000" dirty="0" smtClean="0"/>
              <a:t>Професионалац</a:t>
            </a:r>
          </a:p>
          <a:p>
            <a:r>
              <a:rPr lang="sr-Cyrl-BA" sz="2000" dirty="0" smtClean="0"/>
              <a:t>Прихвата решења</a:t>
            </a:r>
          </a:p>
          <a:p>
            <a:r>
              <a:rPr lang="sr-Cyrl-BA" sz="2000" dirty="0" smtClean="0"/>
              <a:t>Ради ствари на прави начин</a:t>
            </a:r>
          </a:p>
          <a:p>
            <a:r>
              <a:rPr lang="sr-Cyrl-BA" sz="2000" dirty="0" smtClean="0"/>
              <a:t>Уважаван</a:t>
            </a:r>
          </a:p>
          <a:p>
            <a:r>
              <a:rPr lang="sr-Cyrl-BA" sz="2000" dirty="0" smtClean="0"/>
              <a:t>Преферира рад са људима</a:t>
            </a:r>
          </a:p>
          <a:p>
            <a:endParaRPr lang="sr-Cyrl-BA" sz="2000" dirty="0"/>
          </a:p>
          <a:p>
            <a:endParaRPr lang="sr-Cyrl-BA" sz="2000" dirty="0" smtClean="0"/>
          </a:p>
          <a:p>
            <a:endParaRPr lang="sr-Cyrl-BA" sz="2000" dirty="0"/>
          </a:p>
          <a:p>
            <a:endParaRPr lang="sr-Cyrl-BA" sz="2000" dirty="0" smtClean="0"/>
          </a:p>
          <a:p>
            <a:endParaRPr lang="sr-Cyrl-BA" sz="2000" dirty="0" smtClean="0"/>
          </a:p>
          <a:p>
            <a:pPr>
              <a:buFont typeface="Wingdings" pitchFamily="2" charset="2"/>
              <a:buChar char="q"/>
            </a:pPr>
            <a:r>
              <a:rPr lang="sr-Cyrl-BA" sz="2400" b="1" dirty="0" smtClean="0"/>
              <a:t>Лидер</a:t>
            </a:r>
          </a:p>
          <a:p>
            <a:pPr>
              <a:buFont typeface="Wingdings" pitchFamily="2" charset="2"/>
              <a:buChar char="q"/>
            </a:pPr>
            <a:endParaRPr lang="sr-Cyrl-BA" sz="2400" dirty="0" smtClean="0"/>
          </a:p>
          <a:p>
            <a:r>
              <a:rPr lang="sr-Cyrl-BA" sz="2000" dirty="0" smtClean="0"/>
              <a:t>Иноватор</a:t>
            </a:r>
          </a:p>
          <a:p>
            <a:r>
              <a:rPr lang="sr-Cyrl-BA" sz="2000" dirty="0" smtClean="0"/>
              <a:t>Инспирише/пружа пример</a:t>
            </a:r>
          </a:p>
          <a:p>
            <a:r>
              <a:rPr lang="sr-Cyrl-BA" sz="2000" dirty="0" smtClean="0"/>
              <a:t>Ради према својим циљевима</a:t>
            </a:r>
          </a:p>
          <a:p>
            <a:r>
              <a:rPr lang="sr-Cyrl-BA" sz="2000" dirty="0" smtClean="0"/>
              <a:t>Визија – основа дејства</a:t>
            </a:r>
          </a:p>
          <a:p>
            <a:r>
              <a:rPr lang="sr-Cyrl-BA" sz="2000" dirty="0" smtClean="0"/>
              <a:t>Ослања се на људе</a:t>
            </a:r>
          </a:p>
          <a:p>
            <a:r>
              <a:rPr lang="sr-Cyrl-BA" sz="2000" dirty="0" smtClean="0"/>
              <a:t>Користи емоције</a:t>
            </a:r>
          </a:p>
          <a:p>
            <a:r>
              <a:rPr lang="sr-Cyrl-BA" sz="2000" dirty="0" smtClean="0"/>
              <a:t>Верује</a:t>
            </a:r>
          </a:p>
          <a:p>
            <a:r>
              <a:rPr lang="sr-Cyrl-BA" sz="2000" dirty="0" smtClean="0"/>
              <a:t>Даје импулс покрету</a:t>
            </a:r>
          </a:p>
          <a:p>
            <a:r>
              <a:rPr lang="sr-Cyrl-BA" sz="2000" dirty="0" smtClean="0"/>
              <a:t>Ентузијаста</a:t>
            </a:r>
          </a:p>
          <a:p>
            <a:r>
              <a:rPr lang="sr-Cyrl-BA" sz="2000" dirty="0" smtClean="0"/>
              <a:t>Претваа решења у стварност</a:t>
            </a:r>
          </a:p>
          <a:p>
            <a:r>
              <a:rPr lang="sr-Cyrl-BA" sz="2000" dirty="0" smtClean="0"/>
              <a:t>Ради праву ствар</a:t>
            </a:r>
          </a:p>
          <a:p>
            <a:r>
              <a:rPr lang="sr-Cyrl-BA" sz="2000" dirty="0" smtClean="0"/>
              <a:t>Обожаван</a:t>
            </a:r>
          </a:p>
          <a:p>
            <a:r>
              <a:rPr lang="sr-Cyrl-BA" sz="2000" dirty="0" smtClean="0"/>
              <a:t>Претежно ради са идејама</a:t>
            </a:r>
          </a:p>
          <a:p>
            <a:endParaRPr lang="sr-Cyrl-BA" sz="2000" dirty="0" smtClean="0"/>
          </a:p>
          <a:p>
            <a:pPr marL="0" indent="0">
              <a:buNone/>
            </a:pPr>
            <a:endParaRPr lang="sr-Cyrl-BA" sz="2000" dirty="0" smtClean="0"/>
          </a:p>
          <a:p>
            <a:endParaRPr lang="sr-Cyrl-BA" sz="2000" dirty="0" smtClean="0"/>
          </a:p>
          <a:p>
            <a:endParaRPr lang="sr-Cyrl-RS" sz="2400" dirty="0"/>
          </a:p>
        </p:txBody>
      </p:sp>
    </p:spTree>
    <p:extLst>
      <p:ext uri="{BB962C8B-B14F-4D97-AF65-F5344CB8AC3E}">
        <p14:creationId xmlns:p14="http://schemas.microsoft.com/office/powerpoint/2010/main" val="327485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281"/>
    </mc:Choice>
    <mc:Fallback xmlns="">
      <p:transition spd="slow" advTm="5928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Надзор</a:t>
            </a:r>
            <a:r>
              <a:rPr lang="sr-Cyrl-RS" dirty="0" smtClean="0"/>
              <a:t>,</a:t>
            </a:r>
            <a:r>
              <a:rPr lang="en-US" dirty="0" smtClean="0"/>
              <a:t> "</a:t>
            </a:r>
            <a:r>
              <a:rPr lang="en-US" i="1" dirty="0" smtClean="0"/>
              <a:t>супервизија</a:t>
            </a:r>
            <a:r>
              <a:rPr lang="en-US" dirty="0" smtClean="0"/>
              <a:t>“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en-US" dirty="0" smtClean="0"/>
              <a:t>↓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1"/>
            <a:ext cx="8229600" cy="5105400"/>
          </a:xfrm>
        </p:spPr>
        <p:txBody>
          <a:bodyPr/>
          <a:lstStyle/>
          <a:p>
            <a:pPr>
              <a:buNone/>
            </a:pPr>
            <a:r>
              <a:rPr lang="sr-Cyrl-RS" sz="2800" dirty="0" smtClean="0"/>
              <a:t>	Ф</a:t>
            </a:r>
            <a:r>
              <a:rPr lang="en-US" sz="2800" dirty="0" smtClean="0"/>
              <a:t>аз</a:t>
            </a:r>
            <a:r>
              <a:rPr lang="sr-Cyrl-RS" sz="2800" dirty="0" smtClean="0"/>
              <a:t>а</a:t>
            </a:r>
            <a:r>
              <a:rPr lang="en-US" sz="2800" dirty="0" smtClean="0"/>
              <a:t> </a:t>
            </a:r>
            <a:r>
              <a:rPr lang="en-US" sz="2800" dirty="0"/>
              <a:t>руковођења у којој једна особа/тим врши директан надзор над </a:t>
            </a:r>
            <a:r>
              <a:rPr lang="en-US" sz="2800" dirty="0" smtClean="0"/>
              <a:t>појединцима</a:t>
            </a:r>
            <a:r>
              <a:rPr lang="sr-Cyrl-RS" sz="2800" dirty="0" smtClean="0"/>
              <a:t>,</a:t>
            </a:r>
            <a:r>
              <a:rPr lang="en-US" sz="2800" dirty="0" smtClean="0"/>
              <a:t> </a:t>
            </a:r>
            <a:r>
              <a:rPr lang="sr-Cyrl-RS" sz="2800" dirty="0" smtClean="0"/>
              <a:t> или над </a:t>
            </a:r>
            <a:r>
              <a:rPr lang="en-US" sz="2800" dirty="0" smtClean="0"/>
              <a:t>групама </a:t>
            </a:r>
            <a:r>
              <a:rPr lang="en-US" sz="2800" dirty="0"/>
              <a:t>задужених за извођење одређених </a:t>
            </a:r>
            <a:r>
              <a:rPr lang="en-US" sz="2800" dirty="0" smtClean="0"/>
              <a:t>задатака</a:t>
            </a:r>
            <a:r>
              <a:rPr lang="sr-Cyrl-RS" sz="2800" dirty="0" smtClean="0"/>
              <a:t> ...</a:t>
            </a:r>
          </a:p>
          <a:p>
            <a:pPr>
              <a:buNone/>
            </a:pPr>
            <a:endParaRPr lang="sr-Cyrl-BA" sz="2800" dirty="0"/>
          </a:p>
          <a:p>
            <a:pPr marL="514350" indent="-514350">
              <a:buFont typeface="+mj-lt"/>
              <a:buAutoNum type="arabicParenR"/>
            </a:pPr>
            <a:r>
              <a:rPr lang="sr-Cyrl-BA" sz="2400" dirty="0" smtClean="0"/>
              <a:t>Планирање надзора</a:t>
            </a:r>
          </a:p>
          <a:p>
            <a:pPr marL="514350" indent="-514350">
              <a:buFont typeface="+mj-lt"/>
              <a:buAutoNum type="arabicParenR"/>
            </a:pPr>
            <a:r>
              <a:rPr lang="sr-Cyrl-BA" sz="2400" dirty="0" smtClean="0"/>
              <a:t>Спровођење надзора</a:t>
            </a:r>
          </a:p>
          <a:p>
            <a:pPr marL="514350" indent="-514350">
              <a:buFont typeface="+mj-lt"/>
              <a:buAutoNum type="arabicParenR"/>
            </a:pPr>
            <a:r>
              <a:rPr lang="sr-Cyrl-BA" sz="2400" dirty="0" smtClean="0"/>
              <a:t>Праћење извршења надзора</a:t>
            </a:r>
            <a:endParaRPr lang="en-US" sz="2400" dirty="0"/>
          </a:p>
          <a:p>
            <a:endParaRPr lang="sr-Cyrl-RS" dirty="0"/>
          </a:p>
        </p:txBody>
      </p:sp>
      <p:pic>
        <p:nvPicPr>
          <p:cNvPr id="1026" name="Picture 2" descr="C:\Users\Katarina\Desktop\Dom-zdravlja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267200"/>
            <a:ext cx="3673122" cy="2354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161"/>
    </mc:Choice>
    <mc:Fallback xmlns="">
      <p:transition spd="slow" advTm="9416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Планирање </a:t>
            </a:r>
            <a:r>
              <a:rPr lang="en-US" dirty="0" smtClean="0"/>
              <a:t>надзора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en-US" dirty="0" smtClean="0"/>
              <a:t>↓↓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sr-Cyrl-RS" sz="3000" dirty="0"/>
              <a:t>П</a:t>
            </a:r>
            <a:r>
              <a:rPr lang="en-US" sz="3000" dirty="0" smtClean="0"/>
              <a:t>рипрему </a:t>
            </a:r>
            <a:r>
              <a:rPr lang="en-US" sz="3000" dirty="0"/>
              <a:t>плана и </a:t>
            </a:r>
            <a:r>
              <a:rPr lang="en-US" sz="3000" dirty="0" smtClean="0"/>
              <a:t>програма</a:t>
            </a:r>
            <a:endParaRPr lang="sr-Cyrl-RS" sz="3000" dirty="0" smtClean="0"/>
          </a:p>
          <a:p>
            <a:r>
              <a:rPr lang="sr-Cyrl-RS" sz="3000" dirty="0"/>
              <a:t>Р</a:t>
            </a:r>
            <a:r>
              <a:rPr lang="en-US" sz="3000" dirty="0" smtClean="0"/>
              <a:t>аспоред посета</a:t>
            </a:r>
            <a:endParaRPr lang="sr-Cyrl-RS" sz="3000" dirty="0" smtClean="0"/>
          </a:p>
          <a:p>
            <a:r>
              <a:rPr lang="sr-Cyrl-RS" sz="3000" dirty="0"/>
              <a:t>П</a:t>
            </a:r>
            <a:r>
              <a:rPr lang="en-US" sz="3000" dirty="0" smtClean="0"/>
              <a:t>реглед </a:t>
            </a:r>
            <a:r>
              <a:rPr lang="en-US" sz="3000" dirty="0"/>
              <a:t>предходних </a:t>
            </a:r>
            <a:r>
              <a:rPr lang="en-US" sz="3000" dirty="0" smtClean="0"/>
              <a:t>извештаја</a:t>
            </a:r>
            <a:endParaRPr lang="sr-Cyrl-RS" sz="3000" dirty="0" smtClean="0"/>
          </a:p>
          <a:p>
            <a:r>
              <a:rPr lang="sr-Cyrl-RS" sz="3000" dirty="0"/>
              <a:t>А</a:t>
            </a:r>
            <a:r>
              <a:rPr lang="en-US" sz="3000" dirty="0" smtClean="0"/>
              <a:t>нализу прогреса</a:t>
            </a:r>
            <a:endParaRPr lang="sr-Cyrl-RS" sz="3000" dirty="0" smtClean="0"/>
          </a:p>
          <a:p>
            <a:r>
              <a:rPr lang="sr-Cyrl-RS" sz="3000" dirty="0"/>
              <a:t>И</a:t>
            </a:r>
            <a:r>
              <a:rPr lang="en-US" sz="3000" dirty="0" smtClean="0"/>
              <a:t>ндетификациј</a:t>
            </a:r>
            <a:r>
              <a:rPr lang="sr-Cyrl-RS" sz="3000" dirty="0"/>
              <a:t>у</a:t>
            </a:r>
            <a:r>
              <a:rPr lang="en-US" sz="3000" dirty="0" smtClean="0"/>
              <a:t> области</a:t>
            </a:r>
            <a:r>
              <a:rPr lang="sr-Cyrl-BA" sz="3000" dirty="0" smtClean="0"/>
              <a:t> које подлежу надзору</a:t>
            </a:r>
            <a:endParaRPr lang="sr-Cyrl-RS" sz="3000" dirty="0" smtClean="0"/>
          </a:p>
          <a:p>
            <a:r>
              <a:rPr lang="sr-Cyrl-RS" sz="3000" dirty="0"/>
              <a:t>П</a:t>
            </a:r>
            <a:r>
              <a:rPr lang="en-US" sz="3000" dirty="0" smtClean="0"/>
              <a:t>осебно планирање</a:t>
            </a:r>
            <a:endParaRPr lang="sr-Cyrl-RS" sz="3000" dirty="0" smtClean="0"/>
          </a:p>
          <a:p>
            <a:r>
              <a:rPr lang="sr-Cyrl-RS" sz="3000" dirty="0"/>
              <a:t>И</a:t>
            </a:r>
            <a:r>
              <a:rPr lang="en-US" sz="3000" dirty="0" smtClean="0"/>
              <a:t>дентифик</a:t>
            </a:r>
            <a:r>
              <a:rPr lang="sr-Cyrl-RS" sz="3000" dirty="0" smtClean="0"/>
              <a:t>ацију</a:t>
            </a:r>
            <a:r>
              <a:rPr lang="en-US" sz="3000" dirty="0" smtClean="0"/>
              <a:t> </a:t>
            </a:r>
            <a:r>
              <a:rPr lang="en-US" sz="3000" dirty="0"/>
              <a:t>пропуста и </a:t>
            </a:r>
            <a:r>
              <a:rPr lang="en-US" sz="3000" dirty="0" smtClean="0"/>
              <a:t>проблема</a:t>
            </a:r>
            <a:endParaRPr lang="sr-Cyrl-RS" sz="3000" dirty="0" smtClean="0"/>
          </a:p>
          <a:p>
            <a:r>
              <a:rPr lang="sr-Cyrl-RS" sz="3000" dirty="0"/>
              <a:t>С</a:t>
            </a:r>
            <a:r>
              <a:rPr lang="en-US" sz="3000" dirty="0" smtClean="0"/>
              <a:t>провођење </a:t>
            </a:r>
            <a:r>
              <a:rPr lang="en-US" sz="3000" dirty="0"/>
              <a:t>надзора </a:t>
            </a:r>
            <a:endParaRPr lang="sr-Cyrl-RS" sz="3000" dirty="0"/>
          </a:p>
          <a:p>
            <a:r>
              <a:rPr lang="sr-Cyrl-RS" sz="3000" dirty="0"/>
              <a:t>П</a:t>
            </a:r>
            <a:r>
              <a:rPr lang="en-US" sz="3000" dirty="0" smtClean="0"/>
              <a:t>раћење </a:t>
            </a:r>
            <a:r>
              <a:rPr lang="en-US" sz="3000" dirty="0"/>
              <a:t>предложених </a:t>
            </a:r>
            <a:r>
              <a:rPr lang="en-US" sz="3000" dirty="0" smtClean="0"/>
              <a:t>мера</a:t>
            </a:r>
            <a:endParaRPr lang="sr-Cyrl-RS" sz="3000" dirty="0" smtClean="0"/>
          </a:p>
          <a:p>
            <a:r>
              <a:rPr lang="sr-Cyrl-RS" dirty="0" smtClean="0"/>
              <a:t>...</a:t>
            </a:r>
            <a:r>
              <a:rPr lang="en-US" dirty="0" smtClean="0"/>
              <a:t>  </a:t>
            </a:r>
            <a:endParaRPr lang="en-US" dirty="0"/>
          </a:p>
          <a:p>
            <a:endParaRPr lang="sr-Cyrl-R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33"/>
    </mc:Choice>
    <mc:Fallback xmlns="">
      <p:transition spd="slow" advTm="3533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Спровођење </a:t>
            </a:r>
            <a:r>
              <a:rPr lang="en-US" dirty="0" smtClean="0"/>
              <a:t>надзора 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en-US" dirty="0" smtClean="0"/>
              <a:t> састоји</a:t>
            </a:r>
            <a:r>
              <a:rPr lang="sr-Cyrl-RS" dirty="0" smtClean="0"/>
              <a:t> се од</a:t>
            </a:r>
            <a:br>
              <a:rPr lang="sr-Cyrl-RS" dirty="0" smtClean="0"/>
            </a:br>
            <a:r>
              <a:rPr lang="en-US" dirty="0"/>
              <a:t>↓</a:t>
            </a:r>
            <a:r>
              <a:rPr lang="en-US" dirty="0" smtClean="0"/>
              <a:t> 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П</a:t>
            </a:r>
            <a:r>
              <a:rPr lang="en-US" sz="2800" dirty="0" smtClean="0"/>
              <a:t>регледа извештаја</a:t>
            </a:r>
            <a:r>
              <a:rPr lang="sr-Cyrl-BA" sz="2800" dirty="0" smtClean="0"/>
              <a:t> и инвентара</a:t>
            </a:r>
            <a:endParaRPr lang="sr-Cyrl-RS" sz="2800" dirty="0" smtClean="0"/>
          </a:p>
          <a:p>
            <a:r>
              <a:rPr lang="sr-Cyrl-RS" sz="2800" dirty="0" smtClean="0"/>
              <a:t>И</a:t>
            </a:r>
            <a:r>
              <a:rPr lang="sr-Cyrl-BA" sz="2800" dirty="0" smtClean="0"/>
              <a:t>нструктажа </a:t>
            </a:r>
            <a:r>
              <a:rPr lang="en-US" sz="2800" dirty="0" smtClean="0"/>
              <a:t>кадрова установе</a:t>
            </a:r>
            <a:endParaRPr lang="sr-Cyrl-RS" sz="2800" dirty="0" smtClean="0"/>
          </a:p>
          <a:p>
            <a:r>
              <a:rPr lang="sr-Cyrl-RS" sz="2800" dirty="0" smtClean="0"/>
              <a:t>О</a:t>
            </a:r>
            <a:r>
              <a:rPr lang="en-US" sz="2800" dirty="0" smtClean="0"/>
              <a:t>псервације </a:t>
            </a:r>
            <a:r>
              <a:rPr lang="en-US" sz="2800" dirty="0"/>
              <a:t>актуелних </a:t>
            </a:r>
            <a:r>
              <a:rPr lang="en-US" sz="2800" dirty="0" smtClean="0"/>
              <a:t>стања</a:t>
            </a:r>
            <a:endParaRPr lang="sr-Cyrl-RS" sz="2800" dirty="0" smtClean="0"/>
          </a:p>
          <a:p>
            <a:r>
              <a:rPr lang="sr-Cyrl-RS" sz="2800" dirty="0"/>
              <a:t>И</a:t>
            </a:r>
            <a:r>
              <a:rPr lang="en-US" sz="2800" dirty="0" smtClean="0"/>
              <a:t>нтервјуа </a:t>
            </a:r>
            <a:r>
              <a:rPr lang="en-US" sz="2800" dirty="0"/>
              <a:t>са </a:t>
            </a:r>
            <a:r>
              <a:rPr lang="en-US" sz="2800" dirty="0" smtClean="0"/>
              <a:t>кадровима</a:t>
            </a:r>
            <a:endParaRPr lang="sr-Cyrl-RS" sz="2800" dirty="0" smtClean="0"/>
          </a:p>
          <a:p>
            <a:r>
              <a:rPr lang="sr-Cyrl-RS" sz="2800" dirty="0"/>
              <a:t>П</a:t>
            </a:r>
            <a:r>
              <a:rPr lang="en-US" sz="2800" dirty="0" smtClean="0"/>
              <a:t>рипрема </a:t>
            </a:r>
            <a:r>
              <a:rPr lang="en-US" sz="2800" dirty="0"/>
              <a:t>записника и </a:t>
            </a:r>
            <a:r>
              <a:rPr lang="en-US" sz="2800" dirty="0" smtClean="0"/>
              <a:t>извештаја</a:t>
            </a:r>
            <a:r>
              <a:rPr lang="sr-Cyrl-RS" sz="2800" dirty="0" smtClean="0"/>
              <a:t>...</a:t>
            </a:r>
            <a:r>
              <a:rPr lang="en-US" sz="2800" dirty="0" smtClean="0"/>
              <a:t> </a:t>
            </a:r>
            <a:endParaRPr lang="sr-Cyrl-R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95"/>
    </mc:Choice>
    <mc:Fallback xmlns="">
      <p:transition spd="slow" advTm="3079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Надзор над </a:t>
            </a:r>
            <a:r>
              <a:rPr lang="sr-Cyrl-RS" smtClean="0"/>
              <a:t>Р</a:t>
            </a:r>
            <a:r>
              <a:rPr lang="en-US" smtClean="0"/>
              <a:t>адом 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 smtClean="0"/>
              <a:t>З</a:t>
            </a:r>
            <a:r>
              <a:rPr lang="en-US" smtClean="0"/>
              <a:t>дравствених </a:t>
            </a:r>
            <a:r>
              <a:rPr lang="sr-Cyrl-RS" smtClean="0"/>
              <a:t>У</a:t>
            </a:r>
            <a:r>
              <a:rPr lang="en-US" smtClean="0"/>
              <a:t>станова </a:t>
            </a:r>
            <a:r>
              <a:rPr lang="en-US"/>
              <a:t>врши </a:t>
            </a:r>
            <a:r>
              <a:rPr lang="en-US" smtClean="0"/>
              <a:t>се</a:t>
            </a:r>
            <a:r>
              <a:rPr lang="sr-Cyrl-RS" smtClean="0"/>
              <a:t> као</a:t>
            </a:r>
            <a:r>
              <a:rPr lang="en-US" smtClean="0"/>
              <a:t>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667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→ Н</a:t>
            </a:r>
            <a:r>
              <a:rPr lang="en-US" smtClean="0"/>
              <a:t>адзор </a:t>
            </a:r>
            <a:r>
              <a:rPr lang="en-US"/>
              <a:t>над законитошћу </a:t>
            </a:r>
            <a:r>
              <a:rPr lang="en-US" smtClean="0"/>
              <a:t>рада</a:t>
            </a:r>
            <a:r>
              <a:rPr lang="sr-Cyrl-RS" smtClean="0"/>
              <a:t>,</a:t>
            </a:r>
            <a:r>
              <a:rPr lang="en-US" smtClean="0"/>
              <a:t>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en-US" smtClean="0"/>
              <a:t>здравствене станове</a:t>
            </a:r>
            <a:endParaRPr lang="sr-Cyrl-RS" smtClean="0"/>
          </a:p>
          <a:p>
            <a:pPr>
              <a:buNone/>
            </a:pPr>
            <a:r>
              <a:rPr lang="sr-Cyrl-RS" smtClean="0"/>
              <a:t>	→ П</a:t>
            </a:r>
            <a:r>
              <a:rPr lang="en-US" smtClean="0"/>
              <a:t>риватне праксе</a:t>
            </a:r>
            <a:endParaRPr lang="sr-Cyrl-RS" smtClean="0"/>
          </a:p>
          <a:p>
            <a:pPr>
              <a:buNone/>
            </a:pPr>
            <a:r>
              <a:rPr lang="sr-Cyrl-RS" smtClean="0"/>
              <a:t>	→ И</a:t>
            </a:r>
            <a:r>
              <a:rPr lang="en-US" smtClean="0"/>
              <a:t>нспекцијски </a:t>
            </a:r>
            <a:r>
              <a:rPr lang="en-US"/>
              <a:t>надзор</a:t>
            </a:r>
          </a:p>
          <a:p>
            <a:endParaRPr lang="sr-Cyrl-RS"/>
          </a:p>
        </p:txBody>
      </p:sp>
      <p:pic>
        <p:nvPicPr>
          <p:cNvPr id="4" name="Picture 2" descr="C:\Users\Katarina\Desktop\jh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455" y="4191000"/>
            <a:ext cx="3662543" cy="2440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308"/>
    </mc:Choice>
    <mc:Fallback xmlns="">
      <p:transition spd="slow" advTm="32308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Надзор над законитошћу рада</a:t>
            </a:r>
            <a:br>
              <a:rPr lang="en-US" smtClean="0"/>
            </a:br>
            <a:r>
              <a:rPr lang="en-US" smtClean="0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mtClean="0"/>
              <a:t>	</a:t>
            </a:r>
            <a:r>
              <a:rPr lang="sr-Cyrl-RS" smtClean="0"/>
              <a:t> ... </a:t>
            </a:r>
            <a:r>
              <a:rPr lang="en-US" smtClean="0"/>
              <a:t>Министарство за здравље - преко </a:t>
            </a:r>
            <a:r>
              <a:rPr lang="sr-Cyrl-RS" smtClean="0"/>
              <a:t> бројних </a:t>
            </a:r>
            <a:r>
              <a:rPr lang="en-US" smtClean="0"/>
              <a:t>здравствених инспектора</a:t>
            </a:r>
            <a:r>
              <a:rPr lang="sr-Cyrl-RS" smtClean="0"/>
              <a:t>, као и</a:t>
            </a:r>
            <a:r>
              <a:rPr lang="en-US" smtClean="0"/>
              <a:t> </a:t>
            </a:r>
          </a:p>
          <a:p>
            <a:pPr>
              <a:buNone/>
            </a:pPr>
            <a:r>
              <a:rPr lang="en-US" smtClean="0"/>
              <a:t>	</a:t>
            </a:r>
            <a:r>
              <a:rPr lang="sr-Cyrl-RS" smtClean="0"/>
              <a:t>бројних</a:t>
            </a:r>
            <a:r>
              <a:rPr lang="en-US" smtClean="0"/>
              <a:t> инспектора надлежних за области лекова и медицинских средстава.</a:t>
            </a:r>
            <a:r>
              <a:rPr lang="sr-Cyrl-RS" smtClean="0"/>
              <a:t>..</a:t>
            </a:r>
            <a:r>
              <a:rPr lang="en-US" smtClean="0"/>
              <a:t> </a:t>
            </a:r>
          </a:p>
          <a:p>
            <a:endParaRPr lang="sr-Cyrl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56"/>
    </mc:Choice>
    <mc:Fallback xmlns="">
      <p:transition spd="slow" advTm="15656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447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Главне карактеристике надзора </a:t>
            </a:r>
            <a:br>
              <a:rPr lang="en-US" sz="3600" dirty="0" smtClean="0"/>
            </a:br>
            <a:r>
              <a:rPr lang="en-US" sz="3600" dirty="0" smtClean="0"/>
              <a:t>над стручним радом</a:t>
            </a:r>
            <a:r>
              <a:rPr lang="sr-Cyrl-RS" sz="3600" dirty="0" smtClean="0"/>
              <a:t> ...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↓ </a:t>
            </a:r>
            <a:endParaRPr lang="sr-Cyrl-R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z="2800" dirty="0" smtClean="0"/>
              <a:t>	З</a:t>
            </a:r>
            <a:r>
              <a:rPr lang="en-US" sz="2800" dirty="0" smtClean="0"/>
              <a:t>дравствени радници и </a:t>
            </a:r>
            <a:r>
              <a:rPr lang="sr-Cyrl-RS" sz="2800" dirty="0" smtClean="0"/>
              <a:t>здравствени </a:t>
            </a:r>
            <a:r>
              <a:rPr lang="en-US" sz="2800" dirty="0" smtClean="0"/>
              <a:t>сарадници</a:t>
            </a:r>
            <a:r>
              <a:rPr lang="sr-Cyrl-RS" sz="2800" dirty="0" smtClean="0"/>
              <a:t>,</a:t>
            </a:r>
            <a:r>
              <a:rPr lang="en-US" sz="2800" dirty="0" smtClean="0"/>
              <a:t> за</a:t>
            </a:r>
            <a:r>
              <a:rPr lang="sr-Cyrl-RS" sz="2800" dirty="0" smtClean="0"/>
              <a:t> свој</a:t>
            </a:r>
            <a:r>
              <a:rPr lang="en-US" sz="2800" dirty="0" smtClean="0"/>
              <a:t> стручни рад одговарају</a:t>
            </a:r>
            <a:r>
              <a:rPr lang="sr-Cyrl-BA" sz="2800" dirty="0" smtClean="0"/>
              <a:t> </a:t>
            </a:r>
            <a:r>
              <a:rPr lang="en-US" sz="2800" dirty="0" smtClean="0"/>
              <a:t>стручном руководиоцу, који одговара директору здравствене установе!</a:t>
            </a:r>
            <a:endParaRPr lang="sr-Cyrl-BA" sz="2800" dirty="0" smtClean="0"/>
          </a:p>
          <a:p>
            <a:pPr>
              <a:buNone/>
            </a:pPr>
            <a:r>
              <a:rPr lang="sr-Cyrl-BA" sz="2800" u="sng" dirty="0" smtClean="0"/>
              <a:t>Надзор над стручним радом:</a:t>
            </a:r>
          </a:p>
          <a:p>
            <a:pPr marL="514350" indent="-514350">
              <a:buFont typeface="+mj-lt"/>
              <a:buAutoNum type="arabicParenR"/>
            </a:pPr>
            <a:r>
              <a:rPr lang="sr-Cyrl-BA" sz="2800" dirty="0" smtClean="0"/>
              <a:t>Спољни назор</a:t>
            </a:r>
          </a:p>
          <a:p>
            <a:pPr marL="514350" indent="-514350">
              <a:buFont typeface="+mj-lt"/>
              <a:buAutoNum type="arabicParenR"/>
            </a:pPr>
            <a:r>
              <a:rPr lang="sr-Cyrl-BA" sz="2800" dirty="0" smtClean="0"/>
              <a:t>Унутрашњи надзор</a:t>
            </a:r>
            <a:r>
              <a:rPr lang="en-US" sz="2800" dirty="0" smtClean="0"/>
              <a:t>  </a:t>
            </a:r>
          </a:p>
          <a:p>
            <a:endParaRPr lang="sr-Cyrl-R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704"/>
    </mc:Choice>
    <mc:Fallback xmlns="">
      <p:transition spd="slow" advTm="72704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Здравствена инспекција врши надзор преко здравствених инспектора,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спровођењем</a:t>
            </a:r>
            <a:r>
              <a:rPr lang="sr-Cyrl-RS" smtClean="0"/>
              <a:t> ...</a:t>
            </a:r>
            <a:br>
              <a:rPr lang="sr-Cyrl-RS" smtClean="0"/>
            </a:br>
            <a:r>
              <a:rPr lang="en-US" smtClean="0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4525963"/>
          </a:xfrm>
        </p:spPr>
        <p:txBody>
          <a:bodyPr/>
          <a:lstStyle/>
          <a:p>
            <a:r>
              <a:rPr lang="sr-Cyrl-RS" smtClean="0"/>
              <a:t>З</a:t>
            </a:r>
            <a:r>
              <a:rPr lang="en-US" smtClean="0"/>
              <a:t>акона</a:t>
            </a:r>
            <a:endParaRPr lang="sr-Cyrl-RS" smtClean="0"/>
          </a:p>
          <a:p>
            <a:r>
              <a:rPr lang="sr-Cyrl-RS" smtClean="0"/>
              <a:t>О</a:t>
            </a:r>
            <a:r>
              <a:rPr lang="en-US" smtClean="0"/>
              <a:t>пштих аката</a:t>
            </a:r>
            <a:endParaRPr lang="sr-Cyrl-RS" smtClean="0"/>
          </a:p>
          <a:p>
            <a:r>
              <a:rPr lang="sr-Cyrl-RS" smtClean="0"/>
              <a:t>П</a:t>
            </a:r>
            <a:r>
              <a:rPr lang="en-US" smtClean="0"/>
              <a:t>рописаних мера у области здравствене заштите </a:t>
            </a:r>
          </a:p>
          <a:p>
            <a:r>
              <a:rPr lang="sr-Cyrl-RS" smtClean="0"/>
              <a:t>Д</a:t>
            </a:r>
            <a:r>
              <a:rPr lang="en-US" smtClean="0"/>
              <a:t>ругих прописа</a:t>
            </a:r>
          </a:p>
          <a:p>
            <a:endParaRPr lang="sr-Cyrl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765"/>
    </mc:Choice>
    <mc:Fallback xmlns="">
      <p:transition spd="slow" advTm="22765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600" dirty="0" smtClean="0"/>
              <a:t>ЦИЉ  НАДЗОРА</a:t>
            </a:r>
            <a:endParaRPr lang="sr-Cyrl-R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800" dirty="0" smtClean="0"/>
              <a:t>	Циљ сваког надзора, којим се тачно утврде пропусти и недостаци у раду, није само да се предузму казнене мере, већ да се учини све (да се помогне) како би се сви нађени недостаци и пропусти што пре и уклонили, односно поправили ...</a:t>
            </a:r>
            <a:endParaRPr lang="sr-Cyrl-R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35"/>
    </mc:Choice>
    <mc:Fallback xmlns="">
      <p:transition spd="slow" advTm="18535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/>
          </a:p>
        </p:txBody>
      </p:sp>
      <p:pic>
        <p:nvPicPr>
          <p:cNvPr id="4" name="Picture 3" descr="C:\Users\Katarina\Desktop\znak-pitanja-foto-profimedia-1425407586-622083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839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"/>
    </mc:Choice>
    <mc:Fallback xmlns="">
      <p:transition spd="slow" advTm="18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/>
          <a:lstStyle/>
          <a:p>
            <a:r>
              <a:rPr lang="sr-Cyrl-RS" dirty="0" smtClean="0"/>
              <a:t>Л</a:t>
            </a:r>
            <a:r>
              <a:rPr lang="en-US" dirty="0" smtClean="0"/>
              <a:t>идерства/</a:t>
            </a:r>
            <a:r>
              <a:rPr lang="sr-Cyrl-RS" dirty="0" smtClean="0"/>
              <a:t>В</a:t>
            </a:r>
            <a:r>
              <a:rPr lang="en-US" dirty="0" smtClean="0"/>
              <a:t>ођства 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4525963"/>
          </a:xfrm>
        </p:spPr>
        <p:txBody>
          <a:bodyPr/>
          <a:lstStyle/>
          <a:p>
            <a:pPr>
              <a:buNone/>
            </a:pPr>
            <a:r>
              <a:rPr lang="sr-Cyrl-RS" b="1" dirty="0" smtClean="0"/>
              <a:t>	Представљају</a:t>
            </a:r>
            <a:r>
              <a:rPr lang="en-US" b="1" dirty="0" smtClean="0"/>
              <a:t> процес</a:t>
            </a:r>
            <a:r>
              <a:rPr lang="sr-Cyrl-RS" b="1" dirty="0" smtClean="0"/>
              <a:t>е  → → </a:t>
            </a:r>
            <a:r>
              <a:rPr lang="en-US" b="1" dirty="0" smtClean="0"/>
              <a:t>управљања/дириговања </a:t>
            </a:r>
            <a:r>
              <a:rPr lang="en-US" b="1" dirty="0"/>
              <a:t>и утицања на активности повезаних са </a:t>
            </a:r>
            <a:r>
              <a:rPr lang="en-US" b="1" dirty="0" smtClean="0"/>
              <a:t>задацима</a:t>
            </a:r>
            <a:r>
              <a:rPr lang="sr-Cyrl-RS" b="1" dirty="0" smtClean="0"/>
              <a:t> свих</a:t>
            </a:r>
            <a:r>
              <a:rPr lang="en-US" b="1" dirty="0" smtClean="0"/>
              <a:t> </a:t>
            </a:r>
            <a:r>
              <a:rPr lang="en-US" b="1" dirty="0"/>
              <a:t>чланова </a:t>
            </a:r>
            <a:r>
              <a:rPr lang="sr-Cyrl-RS" b="1" dirty="0" smtClean="0"/>
              <a:t>релевантне </a:t>
            </a:r>
            <a:r>
              <a:rPr lang="en-US" b="1" dirty="0" smtClean="0"/>
              <a:t>групе.</a:t>
            </a:r>
            <a:endParaRPr lang="sr-Cyrl-RS" b="1" dirty="0" smtClean="0"/>
          </a:p>
          <a:p>
            <a:pPr>
              <a:buNone/>
            </a:pPr>
            <a:endParaRPr lang="sr-Cyrl-RS" b="1" dirty="0"/>
          </a:p>
          <a:p>
            <a:pPr>
              <a:buNone/>
            </a:pPr>
            <a:r>
              <a:rPr lang="sr-Cyrl-RS" b="1" dirty="0"/>
              <a:t>	</a:t>
            </a:r>
            <a:r>
              <a:rPr lang="en-US" b="1" dirty="0" smtClean="0"/>
              <a:t>Менаџер </a:t>
            </a:r>
            <a:r>
              <a:rPr lang="en-US" b="1" dirty="0"/>
              <a:t>преферира рад </a:t>
            </a:r>
            <a:r>
              <a:rPr lang="en-US" b="1" dirty="0" smtClean="0"/>
              <a:t>са</a:t>
            </a:r>
            <a:r>
              <a:rPr lang="sr-Cyrl-RS" b="1" dirty="0" smtClean="0"/>
              <a:t> људима</a:t>
            </a:r>
            <a:r>
              <a:rPr lang="en-US" b="1" dirty="0" smtClean="0"/>
              <a:t>, </a:t>
            </a:r>
            <a:endParaRPr lang="sr-Cyrl-RS" b="1" dirty="0" smtClean="0"/>
          </a:p>
          <a:p>
            <a:pPr>
              <a:buNone/>
            </a:pPr>
            <a:r>
              <a:rPr lang="sr-Cyrl-RS" b="1" dirty="0"/>
              <a:t>	</a:t>
            </a:r>
            <a:r>
              <a:rPr lang="en-US" b="1" dirty="0" smtClean="0"/>
              <a:t>лидер </a:t>
            </a:r>
            <a:r>
              <a:rPr lang="en-US" b="1" dirty="0"/>
              <a:t>претежно ради </a:t>
            </a:r>
            <a:r>
              <a:rPr lang="en-US" b="1" dirty="0" smtClean="0"/>
              <a:t>са</a:t>
            </a:r>
            <a:r>
              <a:rPr lang="sr-Cyrl-RS" b="1" dirty="0" smtClean="0"/>
              <a:t> идејама</a:t>
            </a:r>
            <a:r>
              <a:rPr lang="en-US" b="1" dirty="0" smtClean="0">
                <a:latin typeface="Palatino Linotype"/>
              </a:rPr>
              <a:t>‼</a:t>
            </a:r>
            <a:r>
              <a:rPr lang="en-US" b="1" dirty="0" smtClean="0"/>
              <a:t> </a:t>
            </a:r>
            <a:endParaRPr lang="sr-Cyrl-RS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713"/>
    </mc:Choice>
    <mc:Fallback xmlns="">
      <p:transition spd="slow" advTm="6171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sr-Cyrl-BA" sz="2800" dirty="0" smtClean="0"/>
              <a:t>Лидерство мора да укључи </a:t>
            </a:r>
            <a:r>
              <a:rPr lang="sr-Cyrl-BA" sz="2800" i="1" dirty="0" smtClean="0"/>
              <a:t>друге људе</a:t>
            </a:r>
          </a:p>
          <a:p>
            <a:pPr>
              <a:buFont typeface="Wingdings" pitchFamily="2" charset="2"/>
              <a:buChar char="Ø"/>
            </a:pPr>
            <a:r>
              <a:rPr lang="sr-Cyrl-BA" sz="2800" dirty="0" smtClean="0"/>
              <a:t>Лидерство укључује неједнаку дистрбуцију </a:t>
            </a:r>
            <a:r>
              <a:rPr lang="sr-Cyrl-BA" sz="2800" i="1" dirty="0" smtClean="0"/>
              <a:t>моћи </a:t>
            </a:r>
            <a:r>
              <a:rPr lang="sr-Cyrl-BA" sz="2800" dirty="0" smtClean="0"/>
              <a:t>међу лидерима и члановима групе</a:t>
            </a:r>
          </a:p>
          <a:p>
            <a:pPr>
              <a:buFont typeface="Wingdings" pitchFamily="2" charset="2"/>
              <a:buChar char="Ø"/>
            </a:pPr>
            <a:r>
              <a:rPr lang="sr-Cyrl-BA" sz="2800" dirty="0" smtClean="0"/>
              <a:t>Лидери могу да </a:t>
            </a:r>
            <a:r>
              <a:rPr lang="sr-Cyrl-BA" sz="2800" i="1" dirty="0" smtClean="0"/>
              <a:t>утичу</a:t>
            </a:r>
            <a:r>
              <a:rPr lang="sr-Cyrl-BA" sz="2800" dirty="0" smtClean="0"/>
              <a:t> на понашање пдређених на различите начине</a:t>
            </a:r>
          </a:p>
          <a:p>
            <a:pPr marL="0" indent="0">
              <a:buNone/>
            </a:pPr>
            <a:endParaRPr lang="sr-Cyrl-BA" sz="2800" dirty="0"/>
          </a:p>
          <a:p>
            <a:pPr marL="0" indent="0">
              <a:buNone/>
            </a:pPr>
            <a:r>
              <a:rPr lang="sr-Cyrl-BA" sz="2800" dirty="0" smtClean="0"/>
              <a:t>Лидерство представља комбинацију претходна три елемента (људи, моћи и утицаја)</a:t>
            </a:r>
            <a:endParaRPr lang="sr-Cyrl-RS" sz="2800" dirty="0"/>
          </a:p>
        </p:txBody>
      </p:sp>
    </p:spTree>
    <p:extLst>
      <p:ext uri="{BB962C8B-B14F-4D97-AF65-F5344CB8AC3E}">
        <p14:creationId xmlns:p14="http://schemas.microsoft.com/office/powerpoint/2010/main" val="66154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144"/>
    </mc:Choice>
    <mc:Fallback xmlns="">
      <p:transition spd="slow" advTm="8714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BA" sz="3200" b="1" dirty="0" smtClean="0"/>
              <a:t>Теорије лидерства</a:t>
            </a:r>
            <a:br>
              <a:rPr lang="sr-Cyrl-BA" sz="3200" b="1" dirty="0" smtClean="0"/>
            </a:br>
            <a:r>
              <a:rPr lang="en-US" sz="3200" dirty="0"/>
              <a:t>Три главна прилаза студирања лидерства</a:t>
            </a:r>
            <a:endParaRPr lang="sr-Cyrl-RS" sz="32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1219200" y="2133600"/>
            <a:ext cx="1295400" cy="3733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sr-Cyrl-BA" sz="2000" b="1" dirty="0" smtClean="0"/>
              <a:t>ЛИДЕРСТВО</a:t>
            </a:r>
            <a:endParaRPr lang="sr-Cyrl-RS" sz="20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4038600" y="2209800"/>
            <a:ext cx="3429000" cy="990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BA" b="1" dirty="0" smtClean="0"/>
              <a:t>Особина, црта, карактеристика</a:t>
            </a:r>
            <a:endParaRPr lang="sr-Cyrl-RS" b="1" dirty="0"/>
          </a:p>
        </p:txBody>
      </p:sp>
      <p:sp>
        <p:nvSpPr>
          <p:cNvPr id="6" name="Rounded Rectangle 5"/>
          <p:cNvSpPr/>
          <p:nvPr/>
        </p:nvSpPr>
        <p:spPr>
          <a:xfrm>
            <a:off x="4038600" y="3543300"/>
            <a:ext cx="3429000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BA" b="1" dirty="0"/>
              <a:t>П</a:t>
            </a:r>
            <a:r>
              <a:rPr lang="sr-Cyrl-BA" b="1" dirty="0" smtClean="0"/>
              <a:t>онашање</a:t>
            </a:r>
            <a:endParaRPr lang="sr-Cyrl-R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4038600" y="4876800"/>
            <a:ext cx="3429000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BA" b="1" dirty="0" smtClean="0"/>
              <a:t>Ситуација,</a:t>
            </a:r>
          </a:p>
          <a:p>
            <a:pPr algn="ctr"/>
            <a:r>
              <a:rPr lang="sr-Cyrl-BA" b="1" dirty="0" smtClean="0"/>
              <a:t>могућност</a:t>
            </a:r>
          </a:p>
        </p:txBody>
      </p:sp>
      <p:cxnSp>
        <p:nvCxnSpPr>
          <p:cNvPr id="10" name="Straight Connector 9"/>
          <p:cNvCxnSpPr>
            <a:endCxn id="5" idx="1"/>
          </p:cNvCxnSpPr>
          <p:nvPr/>
        </p:nvCxnSpPr>
        <p:spPr>
          <a:xfrm>
            <a:off x="2514600" y="27051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3"/>
          </p:cNvCxnSpPr>
          <p:nvPr/>
        </p:nvCxnSpPr>
        <p:spPr>
          <a:xfrm>
            <a:off x="2514600" y="40005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8" idx="1"/>
          </p:cNvCxnSpPr>
          <p:nvPr/>
        </p:nvCxnSpPr>
        <p:spPr>
          <a:xfrm>
            <a:off x="2514600" y="53340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919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042"/>
    </mc:Choice>
    <mc:Fallback xmlns="">
      <p:transition spd="slow" advTm="7304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BA" sz="3200" dirty="0" smtClean="0"/>
              <a:t>Истаживање особина, црта и карактеристика лидерства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BA" sz="2400" dirty="0" smtClean="0"/>
              <a:t>Студије о особинама/цртама лидерства ишле су у два правца:</a:t>
            </a:r>
          </a:p>
          <a:p>
            <a:endParaRPr lang="sr-Cyrl-BA" sz="2400" dirty="0" smtClean="0"/>
          </a:p>
          <a:p>
            <a:pPr marL="457200" indent="-457200">
              <a:buFont typeface="+mj-lt"/>
              <a:buAutoNum type="arabicParenR"/>
            </a:pPr>
            <a:r>
              <a:rPr lang="sr-Cyrl-BA" sz="2400" dirty="0" smtClean="0"/>
              <a:t>Покушај да се упоређују црте, особине и карактеристике оних који су се идентификовали као лидери са особнама оних који нису, и</a:t>
            </a:r>
          </a:p>
          <a:p>
            <a:pPr marL="457200" indent="-457200">
              <a:buFont typeface="+mj-lt"/>
              <a:buAutoNum type="arabicParenR"/>
            </a:pPr>
            <a:r>
              <a:rPr lang="sr-Cyrl-BA" sz="2400" dirty="0" smtClean="0"/>
              <a:t>Покушај да се упоређују црте, особине и карактеристике ефективних лидера, са онима који су неефективни лидери</a:t>
            </a:r>
            <a:endParaRPr lang="sr-Cyrl-RS" sz="2400" dirty="0"/>
          </a:p>
        </p:txBody>
      </p:sp>
    </p:spTree>
    <p:extLst>
      <p:ext uri="{BB962C8B-B14F-4D97-AF65-F5344CB8AC3E}">
        <p14:creationId xmlns:p14="http://schemas.microsoft.com/office/powerpoint/2010/main" val="255073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564"/>
    </mc:Choice>
    <mc:Fallback xmlns="">
      <p:transition spd="slow" advTm="7256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BA" sz="3200" dirty="0" smtClean="0"/>
              <a:t>Понашање лидера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BA" sz="2400" dirty="0" smtClean="0"/>
              <a:t>Истаржују се два аспекта лидерског понашања:</a:t>
            </a:r>
          </a:p>
          <a:p>
            <a:endParaRPr lang="sr-Cyrl-BA" sz="2400" dirty="0" smtClean="0"/>
          </a:p>
          <a:p>
            <a:pPr marL="457200" indent="-457200">
              <a:buFont typeface="+mj-lt"/>
              <a:buAutoNum type="arabicParenR"/>
            </a:pPr>
            <a:r>
              <a:rPr lang="sr-Cyrl-BA" sz="2400" dirty="0" smtClean="0"/>
              <a:t>Функције лидерства</a:t>
            </a:r>
          </a:p>
          <a:p>
            <a:pPr lvl="1">
              <a:buFont typeface="Wingdings" pitchFamily="2" charset="2"/>
              <a:buChar char="§"/>
            </a:pPr>
            <a:r>
              <a:rPr lang="sr-Cyrl-BA" sz="2000" dirty="0" smtClean="0"/>
              <a:t>Функције групе оријентисане према задатку</a:t>
            </a:r>
          </a:p>
          <a:p>
            <a:pPr lvl="1">
              <a:buFont typeface="Wingdings" pitchFamily="2" charset="2"/>
              <a:buChar char="§"/>
            </a:pPr>
            <a:r>
              <a:rPr lang="sr-Cyrl-BA" sz="2000" dirty="0" smtClean="0"/>
              <a:t>Функције одржавања групе</a:t>
            </a:r>
          </a:p>
          <a:p>
            <a:pPr lvl="1">
              <a:buFont typeface="Wingdings" pitchFamily="2" charset="2"/>
              <a:buChar char="§"/>
            </a:pPr>
            <a:endParaRPr lang="sr-Cyrl-BA" sz="2000" dirty="0" smtClean="0"/>
          </a:p>
          <a:p>
            <a:pPr marL="457200" indent="-457200">
              <a:buFont typeface="+mj-lt"/>
              <a:buAutoNum type="arabicParenR"/>
            </a:pPr>
            <a:r>
              <a:rPr lang="sr-Cyrl-BA" sz="2400" dirty="0" smtClean="0"/>
              <a:t>Стилови лидерства</a:t>
            </a:r>
          </a:p>
          <a:p>
            <a:pPr lvl="1">
              <a:buFont typeface="Wingdings" pitchFamily="2" charset="2"/>
              <a:buChar char="§"/>
            </a:pPr>
            <a:r>
              <a:rPr lang="sr-Cyrl-BA" sz="2000" dirty="0" smtClean="0"/>
              <a:t>Стил оријентисан према задатку</a:t>
            </a:r>
          </a:p>
          <a:p>
            <a:pPr lvl="1">
              <a:buFont typeface="Wingdings" pitchFamily="2" charset="2"/>
              <a:buChar char="§"/>
            </a:pPr>
            <a:r>
              <a:rPr lang="sr-Cyrl-BA" sz="2000" dirty="0" smtClean="0"/>
              <a:t>Стил оријентисан према запосленом</a:t>
            </a:r>
            <a:endParaRPr lang="sr-Cyrl-RS" sz="2000" dirty="0"/>
          </a:p>
        </p:txBody>
      </p:sp>
    </p:spTree>
    <p:extLst>
      <p:ext uri="{BB962C8B-B14F-4D97-AF65-F5344CB8AC3E}">
        <p14:creationId xmlns:p14="http://schemas.microsoft.com/office/powerpoint/2010/main" val="242116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494"/>
    </mc:Choice>
    <mc:Fallback xmlns="">
      <p:transition spd="slow" advTm="18349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Теорија стила понашања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у </a:t>
            </a:r>
            <a:r>
              <a:rPr lang="en-US"/>
              <a:t>организацији и стварању </a:t>
            </a:r>
            <a:r>
              <a:rPr lang="en-US" smtClean="0"/>
              <a:t>“</a:t>
            </a:r>
            <a:r>
              <a:rPr lang="sr-Cyrl-RS" smtClean="0"/>
              <a:t>М</a:t>
            </a:r>
            <a:r>
              <a:rPr lang="en-US" smtClean="0"/>
              <a:t>отивационе </a:t>
            </a:r>
            <a:r>
              <a:rPr lang="sr-Cyrl-RS" smtClean="0"/>
              <a:t>К</a:t>
            </a:r>
            <a:r>
              <a:rPr lang="en-US" smtClean="0"/>
              <a:t>лиме“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(</a:t>
            </a:r>
            <a:r>
              <a:rPr lang="en-US" sz="4000" i="1"/>
              <a:t>Rao </a:t>
            </a:r>
            <a:r>
              <a:rPr lang="en-US" sz="4000" i="1" smtClean="0"/>
              <a:t>TV</a:t>
            </a:r>
            <a:r>
              <a:rPr lang="en-US" sz="4000" i="1"/>
              <a:t>, Pareek U, </a:t>
            </a:r>
            <a:r>
              <a:rPr lang="en-US" sz="4000" i="1" smtClean="0"/>
              <a:t>1981</a:t>
            </a:r>
            <a:r>
              <a:rPr lang="sr-Cyrl-RS" i="1" smtClean="0"/>
              <a:t>.</a:t>
            </a:r>
            <a:r>
              <a:rPr lang="en-US" smtClean="0"/>
              <a:t>)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95600"/>
            <a:ext cx="8229600" cy="47545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</a:t>
            </a:r>
            <a:r>
              <a:rPr lang="sr-Cyrl-RS" b="1" smtClean="0"/>
              <a:t>С</a:t>
            </a:r>
            <a:r>
              <a:rPr lang="en-US" b="1" smtClean="0"/>
              <a:t>тварање </a:t>
            </a:r>
            <a:r>
              <a:rPr lang="en-US" b="1"/>
              <a:t>међузависне и </a:t>
            </a:r>
            <a:endParaRPr lang="sr-Cyrl-RS" b="1" smtClean="0"/>
          </a:p>
          <a:p>
            <a:pPr>
              <a:buNone/>
            </a:pPr>
            <a:r>
              <a:rPr lang="sr-Cyrl-RS" b="1"/>
              <a:t>	</a:t>
            </a:r>
            <a:r>
              <a:rPr lang="en-US" b="1" smtClean="0"/>
              <a:t>независне </a:t>
            </a:r>
            <a:r>
              <a:rPr lang="en-US" b="1"/>
              <a:t>радне </a:t>
            </a:r>
            <a:r>
              <a:rPr lang="en-US" b="1" smtClean="0"/>
              <a:t>климе! </a:t>
            </a:r>
            <a:endParaRPr lang="sr-Cyrl-RS" b="1"/>
          </a:p>
        </p:txBody>
      </p:sp>
      <p:pic>
        <p:nvPicPr>
          <p:cNvPr id="1026" name="Picture 2" descr="C:\Users\Katarina\Desktop\informatico-1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381500"/>
            <a:ext cx="3714750" cy="2476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496"/>
    </mc:Choice>
    <mc:Fallback xmlns="">
      <p:transition spd="slow" advTm="3749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Фактори који утичу на лидерство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sr-Cyrl-RS" dirty="0" smtClean="0"/>
              <a:t>М</a:t>
            </a:r>
            <a:r>
              <a:rPr lang="en-US" dirty="0" smtClean="0"/>
              <a:t>оћ/</a:t>
            </a:r>
            <a:r>
              <a:rPr lang="sr-Cyrl-RS" dirty="0" smtClean="0"/>
              <a:t>С</a:t>
            </a:r>
            <a:r>
              <a:rPr lang="en-US" dirty="0" smtClean="0"/>
              <a:t>нага/</a:t>
            </a:r>
            <a:r>
              <a:rPr lang="sr-Cyrl-RS" dirty="0" smtClean="0"/>
              <a:t>В</a:t>
            </a:r>
            <a:r>
              <a:rPr lang="en-US" dirty="0" smtClean="0"/>
              <a:t>ласт/</a:t>
            </a:r>
            <a:r>
              <a:rPr lang="sr-Cyrl-RS" dirty="0" smtClean="0"/>
              <a:t>П</a:t>
            </a:r>
            <a:r>
              <a:rPr lang="en-US" dirty="0" smtClean="0"/>
              <a:t>оложај</a:t>
            </a:r>
            <a:endParaRPr lang="sr-Cyrl-RS" dirty="0" smtClean="0"/>
          </a:p>
          <a:p>
            <a:r>
              <a:rPr lang="sr-Cyrl-RS" dirty="0"/>
              <a:t>З</a:t>
            </a:r>
            <a:r>
              <a:rPr lang="en-US" dirty="0" smtClean="0"/>
              <a:t>релост</a:t>
            </a:r>
            <a:endParaRPr lang="sr-Cyrl-RS" dirty="0" smtClean="0"/>
          </a:p>
          <a:p>
            <a:r>
              <a:rPr lang="sr-Cyrl-RS" dirty="0"/>
              <a:t>Ж</a:t>
            </a:r>
            <a:r>
              <a:rPr lang="en-US" dirty="0" smtClean="0"/>
              <a:t>ивотни став</a:t>
            </a:r>
            <a:endParaRPr lang="sr-Cyrl-RS" dirty="0" smtClean="0"/>
          </a:p>
          <a:p>
            <a:r>
              <a:rPr lang="sr-Cyrl-RS" dirty="0" smtClean="0"/>
              <a:t>Л</a:t>
            </a:r>
            <a:r>
              <a:rPr lang="en-US" dirty="0" smtClean="0"/>
              <a:t>ична аутентичност</a:t>
            </a:r>
            <a:endParaRPr lang="sr-Cyrl-RS" dirty="0" smtClean="0"/>
          </a:p>
          <a:p>
            <a:r>
              <a:rPr lang="sr-Cyrl-RS" dirty="0"/>
              <a:t>С</a:t>
            </a:r>
            <a:r>
              <a:rPr lang="en-US" dirty="0" smtClean="0"/>
              <a:t>ензитивност</a:t>
            </a:r>
            <a:endParaRPr lang="sr-Cyrl-RS" dirty="0" smtClean="0"/>
          </a:p>
          <a:p>
            <a:r>
              <a:rPr lang="sr-Cyrl-RS" dirty="0"/>
              <a:t>У</a:t>
            </a:r>
            <a:r>
              <a:rPr lang="en-US" dirty="0" smtClean="0"/>
              <a:t>лога ефикасност</a:t>
            </a:r>
            <a:r>
              <a:rPr lang="sr-Cyrl-RS" dirty="0"/>
              <a:t>и</a:t>
            </a:r>
            <a:endParaRPr lang="sr-Cyrl-RS" dirty="0" smtClean="0"/>
          </a:p>
          <a:p>
            <a:r>
              <a:rPr lang="sr-Cyrl-RS" dirty="0" smtClean="0"/>
              <a:t>...</a:t>
            </a:r>
            <a:r>
              <a:rPr lang="en-US" dirty="0" smtClean="0"/>
              <a:t> </a:t>
            </a:r>
            <a:endParaRPr lang="en-US" dirty="0"/>
          </a:p>
          <a:p>
            <a:endParaRPr lang="sr-Cyrl-R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168"/>
    </mc:Choice>
    <mc:Fallback xmlns="">
      <p:transition spd="slow" advTm="4516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Фактори који утичу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на </a:t>
            </a:r>
            <a:r>
              <a:rPr lang="en-US"/>
              <a:t>ефективно лидерство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(</a:t>
            </a:r>
            <a:r>
              <a:rPr lang="en-US" i="1" smtClean="0"/>
              <a:t>Stoner</a:t>
            </a:r>
            <a:r>
              <a:rPr lang="en-US" i="1"/>
              <a:t>, 1986</a:t>
            </a:r>
            <a:r>
              <a:rPr lang="en-US" i="1" smtClean="0"/>
              <a:t>.</a:t>
            </a:r>
            <a:r>
              <a:rPr lang="en-US" smtClean="0"/>
              <a:t>)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sr-Cyrl-RS" smtClean="0"/>
              <a:t>О</a:t>
            </a:r>
            <a:r>
              <a:rPr lang="en-US" smtClean="0"/>
              <a:t>чекивање </a:t>
            </a:r>
            <a:r>
              <a:rPr lang="en-US"/>
              <a:t>и понашање </a:t>
            </a:r>
            <a:r>
              <a:rPr lang="en-US" smtClean="0"/>
              <a:t>надређених</a:t>
            </a:r>
            <a:endParaRPr lang="sr-Cyrl-RS" smtClean="0"/>
          </a:p>
          <a:p>
            <a:r>
              <a:rPr lang="sr-Cyrl-RS" smtClean="0"/>
              <a:t>П</a:t>
            </a:r>
            <a:r>
              <a:rPr lang="en-US" smtClean="0"/>
              <a:t>рошло </a:t>
            </a:r>
            <a:r>
              <a:rPr lang="en-US"/>
              <a:t>искуство и </a:t>
            </a:r>
            <a:r>
              <a:rPr lang="en-US" smtClean="0"/>
              <a:t>очекивање</a:t>
            </a:r>
            <a:endParaRPr lang="sr-Cyrl-RS" smtClean="0"/>
          </a:p>
          <a:p>
            <a:r>
              <a:rPr lang="sr-Cyrl-RS"/>
              <a:t>З</a:t>
            </a:r>
            <a:r>
              <a:rPr lang="en-US" smtClean="0"/>
              <a:t>ахтеви посла</a:t>
            </a:r>
            <a:endParaRPr lang="sr-Cyrl-RS" smtClean="0"/>
          </a:p>
          <a:p>
            <a:r>
              <a:rPr lang="sr-Cyrl-RS"/>
              <a:t>К</a:t>
            </a:r>
            <a:r>
              <a:rPr lang="en-US" smtClean="0"/>
              <a:t>ултура </a:t>
            </a:r>
            <a:r>
              <a:rPr lang="en-US"/>
              <a:t>и политичке </a:t>
            </a:r>
            <a:r>
              <a:rPr lang="en-US" smtClean="0"/>
              <a:t>организације</a:t>
            </a:r>
            <a:endParaRPr lang="sr-Cyrl-RS" smtClean="0"/>
          </a:p>
          <a:p>
            <a:r>
              <a:rPr lang="sr-Cyrl-RS"/>
              <a:t>К</a:t>
            </a:r>
            <a:r>
              <a:rPr lang="en-US" smtClean="0"/>
              <a:t>арактеристике </a:t>
            </a:r>
            <a:r>
              <a:rPr lang="en-US"/>
              <a:t>очекивања и понашање </a:t>
            </a:r>
            <a:r>
              <a:rPr lang="en-US" smtClean="0"/>
              <a:t>подређених</a:t>
            </a:r>
            <a:endParaRPr lang="sr-Cyrl-RS" smtClean="0"/>
          </a:p>
          <a:p>
            <a:r>
              <a:rPr lang="sr-Cyrl-RS"/>
              <a:t>О</a:t>
            </a:r>
            <a:r>
              <a:rPr lang="en-US" smtClean="0"/>
              <a:t>чекивање </a:t>
            </a:r>
            <a:r>
              <a:rPr lang="en-US"/>
              <a:t>и понашање својих/једнаких</a:t>
            </a:r>
          </a:p>
          <a:p>
            <a:endParaRPr lang="sr-Cyrl-R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607"/>
    </mc:Choice>
    <mc:Fallback xmlns="">
      <p:transition spd="slow" advTm="68607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388</Words>
  <Application>Microsoft Office PowerPoint</Application>
  <PresentationFormat>On-screen Show (4:3)</PresentationFormat>
  <Paragraphs>131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ВОЂСТВО/ЛИДЕРСТВО </vt:lpstr>
      <vt:lpstr>Лидерства/Вођства </vt:lpstr>
      <vt:lpstr>PowerPoint Presentation</vt:lpstr>
      <vt:lpstr>Теорије лидерства Три главна прилаза студирања лидерства</vt:lpstr>
      <vt:lpstr>Истаживање особина, црта и карактеристика лидерства</vt:lpstr>
      <vt:lpstr>Понашање лидера</vt:lpstr>
      <vt:lpstr>Теорија стила понашања  у организацији и стварању “Мотивационе Климе“  (Rao TV, Pareek U, 1981.)</vt:lpstr>
      <vt:lpstr>Фактори који утичу на лидерство  ↓</vt:lpstr>
      <vt:lpstr>Фактори који утичу  на ефективно лидерство  (Stoner, 1986.) ↓</vt:lpstr>
      <vt:lpstr>Разлике између менаџера и лидера</vt:lpstr>
      <vt:lpstr>Надзор, "супервизија“ ↓</vt:lpstr>
      <vt:lpstr>Планирање надзора,   ↓↓</vt:lpstr>
      <vt:lpstr>Спровођење надзора   састоји се од ↓ </vt:lpstr>
      <vt:lpstr>Надзор над Радом  Здравствених Установа врши се као  ↓</vt:lpstr>
      <vt:lpstr>Надзор над законитошћу рада ↓</vt:lpstr>
      <vt:lpstr>Главне карактеристике надзора  над стручним радом ... ↓ </vt:lpstr>
      <vt:lpstr>Здравствена инспекција врши надзор преко здравствених инспектора,  спровођењем ... ↓</vt:lpstr>
      <vt:lpstr>ЦИЉ  НАДЗОРА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ВОЂСТВО/ЛИДЕРСТВО</dc:title>
  <dc:creator>Katarina</dc:creator>
  <cp:lastModifiedBy>Ceca</cp:lastModifiedBy>
  <cp:revision>75</cp:revision>
  <dcterms:created xsi:type="dcterms:W3CDTF">2016-10-30T10:17:53Z</dcterms:created>
  <dcterms:modified xsi:type="dcterms:W3CDTF">2020-09-19T11:57:06Z</dcterms:modified>
</cp:coreProperties>
</file>